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8" r:id="rId6"/>
    <p:sldId id="272" r:id="rId7"/>
    <p:sldId id="262" r:id="rId8"/>
    <p:sldId id="263" r:id="rId9"/>
    <p:sldId id="264" r:id="rId10"/>
    <p:sldId id="267" r:id="rId11"/>
    <p:sldId id="270" r:id="rId12"/>
    <p:sldId id="271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E3D9F-6E3F-4831-A237-FF2DB88AF233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1F95B-A838-4759-BFE5-F60D4C3D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5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Green is revenue that goes into General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1F95B-A838-4759-BFE5-F60D4C3D2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8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Elephant in the room!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1F95B-A838-4759-BFE5-F60D4C3D2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Extends from the intersection of </a:t>
            </a:r>
            <a:r>
              <a:rPr lang="en-US" dirty="0" err="1"/>
              <a:t>Vaugn</a:t>
            </a:r>
            <a:r>
              <a:rPr lang="en-US" dirty="0"/>
              <a:t> and River Roads north to City line.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 Includes land recently rezoned.  </a:t>
            </a:r>
          </a:p>
          <a:p>
            <a:pPr marL="171450" indent="-171450">
              <a:buFontTx/>
              <a:buChar char="-"/>
            </a:pPr>
            <a:r>
              <a:rPr lang="en-US" dirty="0"/>
              <a:t>Total 422 acres, about 2% of the Town’s total land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1F95B-A838-4759-BFE5-F60D4C3D2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15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Exel</a:t>
            </a:r>
            <a:r>
              <a:rPr lang="en-US" dirty="0"/>
              <a:t>, Matt Brown Trucking, Bow Auto, Berube </a:t>
            </a:r>
            <a:r>
              <a:rPr lang="en-US"/>
              <a:t>Truck Accessories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1F95B-A838-4759-BFE5-F60D4C3D2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6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Property in district  has value of almost $80 million dollars and generates over $2 million a year in property tax revenue.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 TIF is useful as an incentive but needed to help retain businesses as well.  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 SEWER per consultant recommendation!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1F95B-A838-4759-BFE5-F60D4C3D2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5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$2 million plus revenue will continue to fund schools and community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1F95B-A838-4759-BFE5-F60D4C3D2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wnh.gov/" TargetMode="External"/><Relationship Id="rId2" Type="http://schemas.openxmlformats.org/officeDocument/2006/relationships/hyperlink" Target="mailto:mtaylor@bownh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adnock-development.org/compprojects/commercial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://www.londonderrynh.org/Pages/LondonderryNH_PlanEcoDev/TIF/TIFM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ellwitzchilinski.com/projects/bedford-place-south-river-road/" TargetMode="External"/><Relationship Id="rId5" Type="http://schemas.openxmlformats.org/officeDocument/2006/relationships/image" Target="../media/image10.emf"/><Relationship Id="rId4" Type="http://schemas.openxmlformats.org/officeDocument/2006/relationships/hyperlink" Target="http://www.concordnh.gov/index.aspx?NID=378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523205" cy="3329581"/>
          </a:xfrm>
        </p:spPr>
        <p:txBody>
          <a:bodyPr/>
          <a:lstStyle/>
          <a:p>
            <a:r>
              <a:rPr lang="en-US" sz="5000" dirty="0"/>
              <a:t>South Bow Tax Increment Finance District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Board of Selectmen public hearing</a:t>
            </a:r>
          </a:p>
          <a:p>
            <a:r>
              <a:rPr lang="en-US" dirty="0"/>
              <a:t>February 5, 2019</a:t>
            </a:r>
          </a:p>
        </p:txBody>
      </p:sp>
    </p:spTree>
    <p:extLst>
      <p:ext uri="{BB962C8B-B14F-4D97-AF65-F5344CB8AC3E}">
        <p14:creationId xmlns:p14="http://schemas.microsoft.com/office/powerpoint/2010/main" val="379912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" y="413305"/>
            <a:ext cx="3661729" cy="817282"/>
          </a:xfrm>
        </p:spPr>
        <p:txBody>
          <a:bodyPr/>
          <a:lstStyle/>
          <a:p>
            <a:r>
              <a:rPr lang="en-US" dirty="0"/>
              <a:t>Finance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3332480"/>
            <a:ext cx="10896600" cy="3393440"/>
          </a:xfrm>
        </p:spPr>
        <p:txBody>
          <a:bodyPr>
            <a:normAutofit/>
          </a:bodyPr>
          <a:lstStyle/>
          <a:p>
            <a:r>
              <a:rPr lang="en-US" dirty="0"/>
              <a:t>Tax increment would be set aside for a maximum 20 years or until improvements have been paid off;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town, county, and school district would continue to receive revenue from baseline assessments;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Prior to any town vote, a development agreement and performance guarantee would be in place to ensure improvements are fully funded with tax increment, grants, or private funds.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9" y="413305"/>
            <a:ext cx="6698151" cy="27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5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122"/>
          </a:xfrm>
        </p:spPr>
        <p:txBody>
          <a:bodyPr/>
          <a:lstStyle/>
          <a:p>
            <a:r>
              <a:rPr lang="en-US" dirty="0"/>
              <a:t>Final Thoughts &amp; Next Steps…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056640"/>
            <a:ext cx="10855008" cy="5191759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lnSpc>
                <a:spcPct val="130000"/>
              </a:lnSpc>
            </a:pPr>
            <a:r>
              <a:rPr lang="en-US" dirty="0" err="1"/>
              <a:t>TIF</a:t>
            </a:r>
            <a:r>
              <a:rPr lang="en-US" dirty="0"/>
              <a:t> district </a:t>
            </a:r>
            <a:r>
              <a:rPr lang="en-US" b="1" dirty="0"/>
              <a:t>does not </a:t>
            </a:r>
            <a:r>
              <a:rPr lang="en-US" dirty="0"/>
              <a:t>change zoning requirements or affect property rights; </a:t>
            </a:r>
          </a:p>
          <a:p>
            <a:pPr>
              <a:lnSpc>
                <a:spcPct val="130000"/>
              </a:lnSpc>
            </a:pPr>
            <a:r>
              <a:rPr lang="en-US" dirty="0"/>
              <a:t>Establishment of a </a:t>
            </a:r>
            <a:r>
              <a:rPr lang="en-US" dirty="0" err="1"/>
              <a:t>TIF</a:t>
            </a:r>
            <a:r>
              <a:rPr lang="en-US" dirty="0"/>
              <a:t> district </a:t>
            </a:r>
            <a:r>
              <a:rPr lang="en-US" b="1" dirty="0"/>
              <a:t>does not </a:t>
            </a:r>
            <a:r>
              <a:rPr lang="en-US" dirty="0"/>
              <a:t>increase taxes within or outside its boundaries;</a:t>
            </a:r>
          </a:p>
          <a:p>
            <a:pPr>
              <a:lnSpc>
                <a:spcPct val="130000"/>
              </a:lnSpc>
            </a:pPr>
            <a:r>
              <a:rPr lang="en-US" dirty="0"/>
              <a:t>Once improvements are paid for, all future revenue will go into the general fund;</a:t>
            </a:r>
          </a:p>
          <a:p>
            <a:pPr>
              <a:lnSpc>
                <a:spcPct val="130000"/>
              </a:lnSpc>
            </a:pPr>
            <a:r>
              <a:rPr lang="en-US" dirty="0"/>
              <a:t>The adoption of the </a:t>
            </a:r>
            <a:r>
              <a:rPr lang="en-US" dirty="0" err="1"/>
              <a:t>TIF</a:t>
            </a:r>
            <a:r>
              <a:rPr lang="en-US" dirty="0"/>
              <a:t> Plan is a non-monetary warrant article and does not require any expenditures by the Town. </a:t>
            </a:r>
          </a:p>
          <a:p>
            <a:pPr>
              <a:lnSpc>
                <a:spcPct val="130000"/>
              </a:lnSpc>
            </a:pPr>
            <a:r>
              <a:rPr lang="en-US" dirty="0"/>
              <a:t>A firm commitment from a developer to build will be required, with a guarantee that public improvements will be fully funded with increased tax revenue, private funds, or grants;</a:t>
            </a:r>
          </a:p>
          <a:p>
            <a:pPr>
              <a:lnSpc>
                <a:spcPct val="130000"/>
              </a:lnSpc>
            </a:pPr>
            <a:r>
              <a:rPr lang="en-US" dirty="0"/>
              <a:t>All work related to construction of improvements and development of site(s) will comply with local, state, and federal regulations. </a:t>
            </a:r>
          </a:p>
        </p:txBody>
      </p:sp>
    </p:spTree>
    <p:extLst>
      <p:ext uri="{BB962C8B-B14F-4D97-AF65-F5344CB8AC3E}">
        <p14:creationId xmlns:p14="http://schemas.microsoft.com/office/powerpoint/2010/main" val="13935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more information please contact Matt Taylor, Bow Community Development Director:</a:t>
            </a:r>
          </a:p>
          <a:p>
            <a:pPr marL="0" indent="0">
              <a:buNone/>
            </a:pPr>
            <a:r>
              <a:rPr lang="en-US" dirty="0"/>
              <a:t>Phone: 603-223-3971 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mtaylor@bownh.gov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or visit the Town website at </a:t>
            </a:r>
            <a:r>
              <a:rPr lang="en-US" dirty="0">
                <a:hlinkClick r:id="rId3"/>
              </a:rPr>
              <a:t>www.bownh.gov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31" y="290158"/>
            <a:ext cx="9404723" cy="1400530"/>
          </a:xfrm>
        </p:spPr>
        <p:txBody>
          <a:bodyPr/>
          <a:lstStyle/>
          <a:p>
            <a:r>
              <a:rPr lang="en-US" dirty="0"/>
              <a:t>What is a Tax Increment Finance (</a:t>
            </a:r>
            <a:r>
              <a:rPr lang="en-US" dirty="0" err="1"/>
              <a:t>TIF</a:t>
            </a:r>
            <a:r>
              <a:rPr lang="en-US" dirty="0"/>
              <a:t>) District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32" y="1581722"/>
            <a:ext cx="4705755" cy="49133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TIF</a:t>
            </a:r>
            <a:r>
              <a:rPr lang="en-US" dirty="0"/>
              <a:t> district is a way to fund infrastructure needed for new development without placing a burden on the existing tax base or current taxpayers.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Towns may set aside revenue generated from the increase in property values within a district for specific purposes.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88" y="1967778"/>
            <a:ext cx="6479453" cy="38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31" y="137758"/>
            <a:ext cx="9404723" cy="821900"/>
          </a:xfrm>
        </p:spPr>
        <p:txBody>
          <a:bodyPr/>
          <a:lstStyle/>
          <a:p>
            <a:r>
              <a:rPr lang="en-US" dirty="0"/>
              <a:t>Why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959658"/>
            <a:ext cx="4882895" cy="28372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0" y="1229360"/>
            <a:ext cx="6725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Diversify tax base;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Incentive for new business development;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Accelerate economic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739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 Charge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71600"/>
            <a:ext cx="11169969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You are!</a:t>
            </a:r>
          </a:p>
          <a:p>
            <a:pPr marL="0" indent="0" algn="ctr">
              <a:buNone/>
            </a:pPr>
            <a:endParaRPr lang="en-US" sz="2800" dirty="0"/>
          </a:p>
          <a:p>
            <a:r>
              <a:rPr lang="en-US" dirty="0"/>
              <a:t>Town Meeting approval required for adoption and amendments;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2/3 majority Town Meeting approval required for projects to be bonded;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Board of Selectmen would serve as district administrator;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Committee would be established to advise Selectmen.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3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1" y="196476"/>
            <a:ext cx="9404723" cy="756322"/>
          </a:xfrm>
        </p:spPr>
        <p:txBody>
          <a:bodyPr/>
          <a:lstStyle/>
          <a:p>
            <a:r>
              <a:rPr lang="en-US" dirty="0"/>
              <a:t>New Hampshire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22400"/>
            <a:ext cx="9403742" cy="4825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55550"/>
              </p:ext>
            </p:extLst>
          </p:nvPr>
        </p:nvGraphicFramePr>
        <p:xfrm>
          <a:off x="1746262" y="1422400"/>
          <a:ext cx="8994472" cy="5303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7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4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Londonderry</a:t>
                      </a:r>
                    </a:p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Concord</a:t>
                      </a:r>
                    </a:p>
                    <a:p>
                      <a:pPr algn="ctr"/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Keene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Bedford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815" y="1926513"/>
            <a:ext cx="2317738" cy="1790839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162" y="1827947"/>
            <a:ext cx="1628041" cy="2130213"/>
          </a:xfrm>
          <a:prstGeom prst="rect">
            <a:avLst/>
          </a:prstGeom>
        </p:spPr>
      </p:pic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6758" y="4643459"/>
            <a:ext cx="2732226" cy="1767795"/>
          </a:xfrm>
          <a:prstGeom prst="rect">
            <a:avLst/>
          </a:prstGeom>
        </p:spPr>
      </p:pic>
      <p:pic>
        <p:nvPicPr>
          <p:cNvPr id="8" name="Picture 7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722" y="4572634"/>
            <a:ext cx="2545924" cy="19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1" y="196476"/>
            <a:ext cx="9404723" cy="756322"/>
          </a:xfrm>
        </p:spPr>
        <p:txBody>
          <a:bodyPr/>
          <a:lstStyle/>
          <a:p>
            <a:r>
              <a:rPr lang="en-US" dirty="0"/>
              <a:t>New Hampshire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22400"/>
            <a:ext cx="9403742" cy="4825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360" y="1107440"/>
            <a:ext cx="5252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Londonderry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Airport Area TIF established in 2013 to fund water, sewer, and construction of Pettengill Road;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added $177 million in assessed value;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Improvements funded by the </a:t>
            </a:r>
            <a:r>
              <a:rPr lang="en-US" dirty="0" err="1"/>
              <a:t>TIF</a:t>
            </a:r>
            <a:r>
              <a:rPr lang="en-US" dirty="0"/>
              <a:t> were paid off in 18  months;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businesses include Pratt Whitney/UPS, </a:t>
            </a:r>
            <a:r>
              <a:rPr lang="en-US" dirty="0" err="1"/>
              <a:t>Fedex</a:t>
            </a:r>
            <a:r>
              <a:rPr lang="en-US" dirty="0"/>
              <a:t>, Milton CAT, and FW Webb.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8652" y="3930246"/>
            <a:ext cx="5252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Bedford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 River Road TIF established in 2011 to fund road improvements;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Former Macy’s and Wayfarer Inn sites will accommodate multiple businesses once redevelopment is complete.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Millions of dollars of assessed value have already been added to the tax base;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360" y="3996641"/>
            <a:ext cx="5252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Keene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Black Brook TIF established in 1995 to fund improvements for a new corporate park;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Millions of dollars of assessed value added to tax base and over $20 million in additional tax revenue collected by 2000;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businesses include Janos Technologies, </a:t>
            </a:r>
            <a:r>
              <a:rPr lang="en-US" dirty="0" err="1"/>
              <a:t>C&amp;S</a:t>
            </a:r>
            <a:r>
              <a:rPr lang="en-US" dirty="0"/>
              <a:t> Wholesale Grocers, Smiths/</a:t>
            </a:r>
            <a:r>
              <a:rPr lang="en-US" dirty="0" err="1"/>
              <a:t>Portex</a:t>
            </a:r>
            <a:r>
              <a:rPr lang="en-US" dirty="0"/>
              <a:t>, and </a:t>
            </a:r>
            <a:r>
              <a:rPr lang="en-US" dirty="0" err="1"/>
              <a:t>Precitech</a:t>
            </a:r>
            <a:r>
              <a:rPr lang="en-US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880" y="1077753"/>
            <a:ext cx="5252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Concord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End Opportunity Corridor </a:t>
            </a:r>
            <a:r>
              <a:rPr lang="en-US" dirty="0" err="1"/>
              <a:t>TIF</a:t>
            </a:r>
            <a:r>
              <a:rPr lang="en-US" dirty="0"/>
              <a:t> established in 1997;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$50 million in value added;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businesses include Grappone Center,  Courtyard Marriott Hotel, Northeast Delta Dental, and Concord Hospital Urgent Care. </a:t>
            </a:r>
          </a:p>
        </p:txBody>
      </p:sp>
    </p:spTree>
    <p:extLst>
      <p:ext uri="{BB962C8B-B14F-4D97-AF65-F5344CB8AC3E}">
        <p14:creationId xmlns:p14="http://schemas.microsoft.com/office/powerpoint/2010/main" val="16240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838" y="188558"/>
            <a:ext cx="9404723" cy="664882"/>
          </a:xfrm>
        </p:spPr>
        <p:txBody>
          <a:bodyPr/>
          <a:lstStyle/>
          <a:p>
            <a:pPr algn="ctr"/>
            <a:r>
              <a:rPr lang="en-US" sz="3600" dirty="0"/>
              <a:t>Proposed South Bow TIF District Map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25" y="1117600"/>
            <a:ext cx="4555949" cy="56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36116" cy="786802"/>
          </a:xfrm>
        </p:spPr>
        <p:txBody>
          <a:bodyPr/>
          <a:lstStyle/>
          <a:p>
            <a:r>
              <a:rPr lang="en-US" sz="3600" dirty="0"/>
              <a:t>Proposed Improvements – WATER &amp; SEWER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753386"/>
            <a:ext cx="4085619" cy="4515333"/>
          </a:xfrm>
        </p:spPr>
        <p:txBody>
          <a:bodyPr/>
          <a:lstStyle/>
          <a:p>
            <a:r>
              <a:rPr lang="en-US" dirty="0"/>
              <a:t>Extending water and sewer lines south approximately 5000 feet to Hooksett town line.</a:t>
            </a:r>
          </a:p>
          <a:p>
            <a:r>
              <a:rPr lang="en-US" dirty="0"/>
              <a:t>The total estimated cost for improvements in the district is $2,625,000. </a:t>
            </a:r>
          </a:p>
        </p:txBody>
      </p:sp>
    </p:spTree>
    <p:extLst>
      <p:ext uri="{BB962C8B-B14F-4D97-AF65-F5344CB8AC3E}">
        <p14:creationId xmlns:p14="http://schemas.microsoft.com/office/powerpoint/2010/main" val="41473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632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42720"/>
            <a:ext cx="10845163" cy="480567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Bring public water and sewer to South Bow to support existing businesses and spur new development;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Provide an incentive for property owners and developers to convert current land uses to help expand the Town’s tax base;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Work cooperatively with the Town of Hooksett to interconnect the two towns’ respective water and sewer systems for the benefit of both towns.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Improve safety and access to Route 3A  and accommodate economic development along the Route 3A Corridor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Improve the operation of the municipal water system by adding to the customer base and putting it on a path to self-sufficiency.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831</TotalTime>
  <Words>845</Words>
  <Application>Microsoft Office PowerPoint</Application>
  <PresentationFormat>Widescreen</PresentationFormat>
  <Paragraphs>105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South Bow Tax Increment Finance District</vt:lpstr>
      <vt:lpstr>What is a Tax Increment Finance (TIF) District?</vt:lpstr>
      <vt:lpstr>Why?</vt:lpstr>
      <vt:lpstr>Who is in Charge? </vt:lpstr>
      <vt:lpstr>New Hampshire Examples</vt:lpstr>
      <vt:lpstr>New Hampshire Examples</vt:lpstr>
      <vt:lpstr>Proposed South Bow TIF District Map</vt:lpstr>
      <vt:lpstr>Proposed Improvements – WATER &amp; SEWER</vt:lpstr>
      <vt:lpstr>Objectives</vt:lpstr>
      <vt:lpstr>Finance Plan</vt:lpstr>
      <vt:lpstr>Final Thoughts &amp; Next Steps…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Bow Business Corridor Tax Increment Finance District</dc:title>
  <dc:creator>Alvina Snegach</dc:creator>
  <cp:lastModifiedBy>Matthew Taylor</cp:lastModifiedBy>
  <cp:revision>64</cp:revision>
  <cp:lastPrinted>2018-01-23T19:27:03Z</cp:lastPrinted>
  <dcterms:created xsi:type="dcterms:W3CDTF">2018-01-23T14:04:07Z</dcterms:created>
  <dcterms:modified xsi:type="dcterms:W3CDTF">2019-02-14T14:04:00Z</dcterms:modified>
</cp:coreProperties>
</file>